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68B50-BEF5-4503-8145-1069756BA545}" type="datetimeFigureOut">
              <a:rPr lang="en-US" smtClean="0"/>
              <a:t>10/28/2021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BB527-650E-40C7-98BC-76520C124A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34336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68B50-BEF5-4503-8145-1069756BA545}" type="datetimeFigureOut">
              <a:rPr lang="en-US" smtClean="0"/>
              <a:t>10/28/2021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BB527-650E-40C7-98BC-76520C124A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67002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68B50-BEF5-4503-8145-1069756BA545}" type="datetimeFigureOut">
              <a:rPr lang="en-US" smtClean="0"/>
              <a:t>10/28/2021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BB527-650E-40C7-98BC-76520C124A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8143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68B50-BEF5-4503-8145-1069756BA545}" type="datetimeFigureOut">
              <a:rPr lang="en-US" smtClean="0"/>
              <a:t>10/28/2021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BB527-650E-40C7-98BC-76520C124A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5458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68B50-BEF5-4503-8145-1069756BA545}" type="datetimeFigureOut">
              <a:rPr lang="en-US" smtClean="0"/>
              <a:t>10/28/2021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BB527-650E-40C7-98BC-76520C124A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96677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68B50-BEF5-4503-8145-1069756BA545}" type="datetimeFigureOut">
              <a:rPr lang="en-US" smtClean="0"/>
              <a:t>10/28/2021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BB527-650E-40C7-98BC-76520C124A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1909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68B50-BEF5-4503-8145-1069756BA545}" type="datetimeFigureOut">
              <a:rPr lang="en-US" smtClean="0"/>
              <a:t>10/28/2021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BB527-650E-40C7-98BC-76520C124A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1257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68B50-BEF5-4503-8145-1069756BA545}" type="datetimeFigureOut">
              <a:rPr lang="en-US" smtClean="0"/>
              <a:t>10/28/2021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BB527-650E-40C7-98BC-76520C124A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7572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68B50-BEF5-4503-8145-1069756BA545}" type="datetimeFigureOut">
              <a:rPr lang="en-US" smtClean="0"/>
              <a:t>10/28/2021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BB527-650E-40C7-98BC-76520C124A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54060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68B50-BEF5-4503-8145-1069756BA545}" type="datetimeFigureOut">
              <a:rPr lang="en-US" smtClean="0"/>
              <a:t>10/28/2021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BB527-650E-40C7-98BC-76520C124A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62922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68B50-BEF5-4503-8145-1069756BA545}" type="datetimeFigureOut">
              <a:rPr lang="en-US" smtClean="0"/>
              <a:t>10/28/2021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BB527-650E-40C7-98BC-76520C124A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434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768B50-BEF5-4503-8145-1069756BA545}" type="datetimeFigureOut">
              <a:rPr lang="en-US" smtClean="0"/>
              <a:t>10/28/2021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6BB527-650E-40C7-98BC-76520C124A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850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3528" y="1772816"/>
            <a:ext cx="8424936" cy="2520279"/>
          </a:xfrm>
          <a:solidFill>
            <a:srgbClr val="0070C0"/>
          </a:solidFill>
          <a:ln>
            <a:solidFill>
              <a:schemeClr val="bg1"/>
            </a:solidFill>
          </a:ln>
        </p:spPr>
        <p:txBody>
          <a:bodyPr>
            <a:noAutofit/>
          </a:bodyPr>
          <a:lstStyle/>
          <a:p>
            <a:r>
              <a:rPr lang="fr-CA" sz="4000" b="1" dirty="0" smtClean="0">
                <a:solidFill>
                  <a:schemeClr val="bg1"/>
                </a:solidFill>
                <a:latin typeface="Andalus" pitchFamily="18" charset="-78"/>
                <a:cs typeface="Andalus" pitchFamily="18" charset="-78"/>
              </a:rPr>
              <a:t>Chirurgie de la valve mitrale </a:t>
            </a:r>
            <a:r>
              <a:rPr lang="fr-CA" sz="3600" b="1" dirty="0" smtClean="0">
                <a:solidFill>
                  <a:schemeClr val="bg1"/>
                </a:solidFill>
                <a:latin typeface="Andalus" pitchFamily="18" charset="-78"/>
                <a:cs typeface="Andalus" pitchFamily="18" charset="-78"/>
              </a:rPr>
              <a:t>: indications, technique et résultats des cinq premiers cas opérés au CHU de </a:t>
            </a:r>
            <a:r>
              <a:rPr lang="fr-CA" sz="3600" b="1" dirty="0" err="1" smtClean="0">
                <a:solidFill>
                  <a:schemeClr val="bg1"/>
                </a:solidFill>
                <a:latin typeface="Andalus" pitchFamily="18" charset="-78"/>
                <a:cs typeface="Andalus" pitchFamily="18" charset="-78"/>
              </a:rPr>
              <a:t>Tengandogo</a:t>
            </a:r>
            <a:endParaRPr lang="en-US" sz="3600" b="1" dirty="0">
              <a:solidFill>
                <a:schemeClr val="bg1"/>
              </a:solidFill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9512" y="4365104"/>
            <a:ext cx="8424936" cy="1752600"/>
          </a:xfrm>
        </p:spPr>
        <p:txBody>
          <a:bodyPr>
            <a:normAutofit fontScale="92500" lnSpcReduction="20000"/>
          </a:bodyPr>
          <a:lstStyle/>
          <a:p>
            <a:pPr lvl="0"/>
            <a:endParaRPr lang="en-US" sz="2400" b="1" u="sng" dirty="0" smtClean="0">
              <a:solidFill>
                <a:prstClr val="black"/>
              </a:solidFill>
              <a:latin typeface="Arial Narrow" pitchFamily="34" charset="0"/>
              <a:cs typeface="Andalus" pitchFamily="18" charset="-78"/>
            </a:endParaRPr>
          </a:p>
          <a:p>
            <a:pPr lvl="0"/>
            <a:r>
              <a:rPr lang="en-US" sz="2400" b="1" u="sng" dirty="0" smtClean="0">
                <a:solidFill>
                  <a:prstClr val="black"/>
                </a:solidFill>
                <a:latin typeface="Arial Narrow" pitchFamily="34" charset="0"/>
                <a:cs typeface="Andalus" pitchFamily="18" charset="-78"/>
              </a:rPr>
              <a:t>SAWADOGO </a:t>
            </a:r>
            <a:r>
              <a:rPr lang="en-US" sz="2400" b="1" u="sng" dirty="0">
                <a:solidFill>
                  <a:prstClr val="black"/>
                </a:solidFill>
                <a:latin typeface="Arial Narrow" pitchFamily="34" charset="0"/>
                <a:cs typeface="Andalus" pitchFamily="18" charset="-78"/>
              </a:rPr>
              <a:t>A</a:t>
            </a:r>
            <a:r>
              <a:rPr lang="en-US" sz="2400" b="1" dirty="0">
                <a:solidFill>
                  <a:prstClr val="black"/>
                </a:solidFill>
                <a:latin typeface="Arial Narrow" pitchFamily="34" charset="0"/>
                <a:cs typeface="Andalus" pitchFamily="18" charset="-78"/>
              </a:rPr>
              <a:t>, BELEM </a:t>
            </a:r>
            <a:r>
              <a:rPr lang="en-US" sz="2400" b="1" dirty="0" smtClean="0">
                <a:solidFill>
                  <a:prstClr val="black"/>
                </a:solidFill>
                <a:latin typeface="Arial Narrow" pitchFamily="34" charset="0"/>
                <a:cs typeface="Andalus" pitchFamily="18" charset="-78"/>
              </a:rPr>
              <a:t>PF, BAZONGO M, </a:t>
            </a:r>
            <a:r>
              <a:rPr lang="en-US" sz="2400" b="1" dirty="0">
                <a:solidFill>
                  <a:prstClr val="black"/>
                </a:solidFill>
                <a:latin typeface="Arial Narrow" pitchFamily="34" charset="0"/>
                <a:cs typeface="Andalus" pitchFamily="18" charset="-78"/>
              </a:rPr>
              <a:t>SOME NH, KONATE L, DIALLO I, ROUAMBA N, KAMBIRE Y, CISS AG, SANOU A</a:t>
            </a:r>
          </a:p>
          <a:p>
            <a:pPr lvl="0"/>
            <a:endParaRPr lang="fr-FR" sz="1900" b="1" dirty="0">
              <a:solidFill>
                <a:prstClr val="black"/>
              </a:solidFill>
              <a:latin typeface="Andalus" pitchFamily="18" charset="-78"/>
              <a:cs typeface="Andalus" pitchFamily="18" charset="-78"/>
            </a:endParaRPr>
          </a:p>
          <a:p>
            <a:pPr lvl="0"/>
            <a:endParaRPr lang="fr-FR" sz="1500" b="1" dirty="0">
              <a:solidFill>
                <a:srgbClr val="0070C0"/>
              </a:solidFill>
              <a:latin typeface="Andalus" pitchFamily="18" charset="-78"/>
              <a:cs typeface="Andalus" pitchFamily="18" charset="-78"/>
            </a:endParaRPr>
          </a:p>
          <a:p>
            <a:pPr lvl="0"/>
            <a:r>
              <a:rPr lang="fr-FR" sz="1800" b="1" dirty="0">
                <a:solidFill>
                  <a:srgbClr val="FF0000"/>
                </a:solidFill>
                <a:latin typeface="Andalus" pitchFamily="18" charset="-78"/>
                <a:cs typeface="Andalus" pitchFamily="18" charset="-78"/>
              </a:rPr>
              <a:t>7èmes Journées Scientifiques de la SOCARB, BOBO DIOULASSO 27-29 Octobre 2021</a:t>
            </a:r>
            <a:endParaRPr lang="en-US" sz="1800" b="1" dirty="0">
              <a:solidFill>
                <a:srgbClr val="FF0000"/>
              </a:solidFill>
              <a:latin typeface="Andalus" pitchFamily="18" charset="-78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307617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70C0"/>
          </a:solidFill>
        </p:spPr>
        <p:txBody>
          <a:bodyPr>
            <a:normAutofit/>
          </a:bodyPr>
          <a:lstStyle/>
          <a:p>
            <a:r>
              <a:rPr lang="fr-FR" sz="3600" dirty="0" smtClean="0">
                <a:solidFill>
                  <a:schemeClr val="bg1"/>
                </a:solidFill>
                <a:latin typeface="Arial Black" pitchFamily="34" charset="0"/>
              </a:rPr>
              <a:t>Résultats</a:t>
            </a:r>
            <a:endParaRPr lang="en-US" sz="3600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fr-CA" dirty="0" smtClean="0">
                <a:latin typeface="Arial" pitchFamily="34" charset="0"/>
                <a:cs typeface="Arial" pitchFamily="34" charset="0"/>
              </a:rPr>
              <a:t>Un </a:t>
            </a:r>
            <a:r>
              <a:rPr lang="fr-CA" dirty="0">
                <a:latin typeface="Arial" pitchFamily="34" charset="0"/>
                <a:cs typeface="Arial" pitchFamily="34" charset="0"/>
              </a:rPr>
              <a:t>seul patient a été réopéré à J2 pour </a:t>
            </a:r>
            <a:r>
              <a:rPr lang="fr-CA" dirty="0" smtClean="0">
                <a:latin typeface="Arial" pitchFamily="34" charset="0"/>
                <a:cs typeface="Arial" pitchFamily="34" charset="0"/>
              </a:rPr>
              <a:t>saignement d’un point de suture. </a:t>
            </a:r>
          </a:p>
          <a:p>
            <a:pPr>
              <a:buFont typeface="Wingdings" pitchFamily="2" charset="2"/>
              <a:buChar char="§"/>
            </a:pPr>
            <a:endParaRPr lang="fr-CA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fr-CA" dirty="0" smtClean="0">
                <a:latin typeface="Arial" pitchFamily="34" charset="0"/>
                <a:cs typeface="Arial" pitchFamily="34" charset="0"/>
              </a:rPr>
              <a:t>La </a:t>
            </a:r>
            <a:r>
              <a:rPr lang="fr-CA" dirty="0">
                <a:latin typeface="Arial" pitchFamily="34" charset="0"/>
                <a:cs typeface="Arial" pitchFamily="34" charset="0"/>
              </a:rPr>
              <a:t>mortalité hospitalière était nulle</a:t>
            </a:r>
            <a:r>
              <a:rPr lang="fr-CA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0" indent="0">
              <a:buNone/>
            </a:pPr>
            <a:r>
              <a:rPr lang="fr-CA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buFont typeface="Wingdings" pitchFamily="2" charset="2"/>
              <a:buChar char="§"/>
            </a:pPr>
            <a:r>
              <a:rPr lang="fr-CA" dirty="0" smtClean="0">
                <a:latin typeface="Arial" pitchFamily="34" charset="0"/>
                <a:cs typeface="Arial" pitchFamily="34" charset="0"/>
              </a:rPr>
              <a:t>Tous les 4 cas de RVM sont sous </a:t>
            </a:r>
            <a:r>
              <a:rPr lang="fr-CA" dirty="0" err="1" smtClean="0">
                <a:latin typeface="Arial" pitchFamily="34" charset="0"/>
                <a:cs typeface="Arial" pitchFamily="34" charset="0"/>
              </a:rPr>
              <a:t>coumadine</a:t>
            </a:r>
            <a:r>
              <a:rPr lang="fr-CA" dirty="0" smtClean="0">
                <a:latin typeface="Arial" pitchFamily="34" charset="0"/>
                <a:cs typeface="Arial" pitchFamily="34" charset="0"/>
              </a:rPr>
              <a:t> avec un INR équilibré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092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70C0"/>
          </a:solidFill>
        </p:spPr>
        <p:txBody>
          <a:bodyPr>
            <a:normAutofit/>
          </a:bodyPr>
          <a:lstStyle/>
          <a:p>
            <a:r>
              <a:rPr lang="fr-FR" sz="3600" dirty="0" smtClean="0">
                <a:solidFill>
                  <a:schemeClr val="bg1"/>
                </a:solidFill>
                <a:latin typeface="Arial Black" pitchFamily="34" charset="0"/>
              </a:rPr>
              <a:t>Conclusion</a:t>
            </a:r>
            <a:endParaRPr lang="en-US" sz="3600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Font typeface="Wingdings" pitchFamily="2" charset="2"/>
              <a:buChar char="§"/>
            </a:pPr>
            <a:r>
              <a:rPr lang="fr-FR" sz="2800" dirty="0" smtClean="0">
                <a:latin typeface="Arial" pitchFamily="34" charset="0"/>
                <a:cs typeface="Arial" pitchFamily="34" charset="0"/>
              </a:rPr>
              <a:t>Les résultats concernant les 5 patients ne représentent qu’une situation inaugurale de la chirurgie valvulaire mitrale</a:t>
            </a:r>
          </a:p>
          <a:p>
            <a:pPr marL="0" indent="0" algn="just">
              <a:buNone/>
            </a:pPr>
            <a:endParaRPr lang="fr-FR" sz="2800" dirty="0" smtClean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§"/>
            </a:pPr>
            <a:r>
              <a:rPr lang="fr-FR" sz="2800" dirty="0" smtClean="0">
                <a:latin typeface="Arial" pitchFamily="34" charset="0"/>
                <a:cs typeface="Arial" pitchFamily="34" charset="0"/>
              </a:rPr>
              <a:t>Néanmoins le traitement chirurgical est efficace si l’indication est bien posée</a:t>
            </a:r>
          </a:p>
          <a:p>
            <a:pPr marL="0" indent="0" algn="just">
              <a:buNone/>
            </a:pPr>
            <a:endParaRPr lang="fr-FR" sz="2800" dirty="0" smtClean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§"/>
            </a:pPr>
            <a:r>
              <a:rPr lang="fr-FR" sz="2800" dirty="0" smtClean="0">
                <a:latin typeface="Arial" pitchFamily="34" charset="0"/>
                <a:cs typeface="Arial" pitchFamily="34" charset="0"/>
              </a:rPr>
              <a:t>Notre souhait est de pérenniser l’activité pour pouvoir présenter plus tard des séries plus importantes</a:t>
            </a:r>
          </a:p>
          <a:p>
            <a:pPr>
              <a:buFont typeface="Wingdings" pitchFamily="2" charset="2"/>
              <a:buChar char="§"/>
            </a:pPr>
            <a:endParaRPr lang="fr-FR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§"/>
            </a:pP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6585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600" dirty="0" smtClean="0">
                <a:latin typeface="Arial Black" pitchFamily="34" charset="0"/>
              </a:rPr>
              <a:t>Merci !!!</a:t>
            </a:r>
            <a:endParaRPr lang="en-US" sz="3600" dirty="0"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8875" y="1762125"/>
            <a:ext cx="4286250" cy="3333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53339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70C0"/>
          </a:solidFill>
        </p:spPr>
        <p:txBody>
          <a:bodyPr>
            <a:normAutofit/>
          </a:bodyPr>
          <a:lstStyle/>
          <a:p>
            <a:r>
              <a:rPr lang="fr-FR" sz="3600" dirty="0" smtClean="0">
                <a:solidFill>
                  <a:schemeClr val="bg1"/>
                </a:solidFill>
                <a:latin typeface="Arial Black" pitchFamily="34" charset="0"/>
              </a:rPr>
              <a:t>Pla</a:t>
            </a:r>
            <a:r>
              <a:rPr lang="fr-FR" sz="3600" dirty="0" smtClean="0">
                <a:solidFill>
                  <a:schemeClr val="bg1"/>
                </a:solidFill>
                <a:latin typeface="Arial Black" pitchFamily="34" charset="0"/>
              </a:rPr>
              <a:t>n</a:t>
            </a:r>
            <a:endParaRPr lang="en-US" sz="3600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Font typeface="Wingdings" pitchFamily="2" charset="2"/>
              <a:buChar char="§"/>
            </a:pPr>
            <a:r>
              <a:rPr lang="fr-FR" sz="2800" dirty="0" smtClean="0">
                <a:latin typeface="Arial" pitchFamily="34" charset="0"/>
                <a:cs typeface="Arial" pitchFamily="34" charset="0"/>
              </a:rPr>
              <a:t>Introduction</a:t>
            </a:r>
          </a:p>
          <a:p>
            <a:pPr algn="just">
              <a:buFont typeface="Wingdings" pitchFamily="2" charset="2"/>
              <a:buChar char="§"/>
            </a:pPr>
            <a:endParaRPr lang="fr-FR" sz="2800" dirty="0" smtClean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§"/>
            </a:pPr>
            <a:r>
              <a:rPr lang="fr-FR" sz="2800" dirty="0" smtClean="0">
                <a:latin typeface="Arial" pitchFamily="34" charset="0"/>
                <a:cs typeface="Arial" pitchFamily="34" charset="0"/>
              </a:rPr>
              <a:t>Indications</a:t>
            </a:r>
          </a:p>
          <a:p>
            <a:pPr algn="just">
              <a:buFont typeface="Wingdings" pitchFamily="2" charset="2"/>
              <a:buChar char="§"/>
            </a:pPr>
            <a:endParaRPr lang="fr-FR" sz="2800" dirty="0" smtClean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§"/>
            </a:pPr>
            <a:r>
              <a:rPr lang="fr-FR" sz="2800" dirty="0" smtClean="0">
                <a:latin typeface="Arial" pitchFamily="34" charset="0"/>
                <a:cs typeface="Arial" pitchFamily="34" charset="0"/>
              </a:rPr>
              <a:t>Techniques chirurgicales</a:t>
            </a:r>
          </a:p>
          <a:p>
            <a:pPr algn="just">
              <a:buFont typeface="Wingdings" pitchFamily="2" charset="2"/>
              <a:buChar char="§"/>
            </a:pPr>
            <a:endParaRPr lang="fr-FR" sz="2800" dirty="0" smtClean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§"/>
            </a:pPr>
            <a:r>
              <a:rPr lang="fr-FR" sz="2800" dirty="0" smtClean="0">
                <a:latin typeface="Arial" pitchFamily="34" charset="0"/>
                <a:cs typeface="Arial" pitchFamily="34" charset="0"/>
              </a:rPr>
              <a:t>Résultats</a:t>
            </a:r>
          </a:p>
          <a:p>
            <a:pPr marL="0" indent="0" algn="just">
              <a:buNone/>
            </a:pPr>
            <a:endParaRPr lang="fr-FR" sz="2800" dirty="0" smtClean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§"/>
            </a:pPr>
            <a:r>
              <a:rPr lang="fr-FR" sz="2800" dirty="0" err="1" smtClean="0">
                <a:latin typeface="Arial" pitchFamily="34" charset="0"/>
                <a:cs typeface="Arial" pitchFamily="34" charset="0"/>
              </a:rPr>
              <a:t>Conlusion</a:t>
            </a:r>
            <a:r>
              <a:rPr lang="fr-FR" sz="2800" dirty="0" smtClean="0">
                <a:latin typeface="Arial" pitchFamily="34" charset="0"/>
                <a:cs typeface="Arial" pitchFamily="34" charset="0"/>
              </a:rPr>
              <a:t> 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5479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70C0"/>
          </a:solidFill>
        </p:spPr>
        <p:txBody>
          <a:bodyPr>
            <a:normAutofit/>
          </a:bodyPr>
          <a:lstStyle/>
          <a:p>
            <a:r>
              <a:rPr lang="fr-FR" sz="3600" dirty="0" smtClean="0">
                <a:solidFill>
                  <a:schemeClr val="bg1"/>
                </a:solidFill>
                <a:latin typeface="Arial Black" pitchFamily="34" charset="0"/>
              </a:rPr>
              <a:t>Introduction</a:t>
            </a:r>
            <a:endParaRPr lang="en-US" sz="3600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Font typeface="Wingdings" pitchFamily="2" charset="2"/>
              <a:buChar char="§"/>
            </a:pPr>
            <a:r>
              <a:rPr lang="fr-FR" sz="2800" dirty="0" smtClean="0">
                <a:latin typeface="Arial" pitchFamily="34" charset="0"/>
                <a:cs typeface="Arial" pitchFamily="34" charset="0"/>
              </a:rPr>
              <a:t>Le rhumatisme articulaire aigu reste endémique au Burkina Faso </a:t>
            </a:r>
            <a:r>
              <a:rPr lang="fr-FR" sz="2000" i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Kinda</a:t>
            </a:r>
            <a:r>
              <a:rPr lang="fr-FR" sz="2000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2018 </a:t>
            </a:r>
            <a:r>
              <a:rPr lang="fr-FR" sz="2000" i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Rev</a:t>
            </a:r>
            <a:r>
              <a:rPr lang="fr-FR" sz="2000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000" i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Afr</a:t>
            </a:r>
            <a:r>
              <a:rPr lang="fr-FR" sz="2000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000" i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Malg</a:t>
            </a:r>
            <a:r>
              <a:rPr lang="fr-FR" sz="2000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000" i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Rech</a:t>
            </a:r>
            <a:r>
              <a:rPr lang="fr-FR" sz="2000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Scient </a:t>
            </a:r>
          </a:p>
          <a:p>
            <a:pPr algn="just">
              <a:buFont typeface="Wingdings" pitchFamily="2" charset="2"/>
              <a:buChar char="§"/>
            </a:pPr>
            <a:r>
              <a:rPr lang="fr-FR" sz="2800" dirty="0" smtClean="0">
                <a:latin typeface="Arial" pitchFamily="34" charset="0"/>
                <a:cs typeface="Arial" pitchFamily="34" charset="0"/>
              </a:rPr>
              <a:t>Valve mitrale : atteinte valvulaire la plus fréquente engendrant des valvulopathies définitives </a:t>
            </a:r>
          </a:p>
          <a:p>
            <a:pPr algn="just">
              <a:buFont typeface="Wingdings" pitchFamily="2" charset="2"/>
              <a:buChar char="§"/>
            </a:pPr>
            <a:r>
              <a:rPr lang="fr-FR" sz="2800" dirty="0" smtClean="0">
                <a:latin typeface="Arial" pitchFamily="34" charset="0"/>
                <a:cs typeface="Arial" pitchFamily="34" charset="0"/>
              </a:rPr>
              <a:t>La chirurgie: en complément du traitement médical est souvent le seul traitement efficace des valvulopathies rhumatismales</a:t>
            </a:r>
          </a:p>
          <a:p>
            <a:pPr algn="just">
              <a:buFont typeface="Wingdings" pitchFamily="2" charset="2"/>
              <a:buChar char="§"/>
            </a:pPr>
            <a:r>
              <a:rPr lang="fr-FR" sz="2800" dirty="0" smtClean="0">
                <a:latin typeface="Arial" pitchFamily="34" charset="0"/>
                <a:cs typeface="Arial" pitchFamily="34" charset="0"/>
              </a:rPr>
              <a:t>But: rapporter les aspects chirurgicaux des 5 premiers cas de chirurgie mitrale pour RAA 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0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70C0"/>
          </a:solidFill>
        </p:spPr>
        <p:txBody>
          <a:bodyPr>
            <a:normAutofit/>
          </a:bodyPr>
          <a:lstStyle/>
          <a:p>
            <a:r>
              <a:rPr lang="fr-FR" sz="3600" dirty="0" smtClean="0">
                <a:solidFill>
                  <a:schemeClr val="bg1"/>
                </a:solidFill>
                <a:latin typeface="Arial Black" pitchFamily="34" charset="0"/>
              </a:rPr>
              <a:t>Indications</a:t>
            </a:r>
            <a:endParaRPr lang="en-US" sz="3600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fr-FR" sz="2400" b="1" dirty="0">
                <a:latin typeface="Arial" pitchFamily="34" charset="0"/>
                <a:cs typeface="Arial" pitchFamily="34" charset="0"/>
              </a:rPr>
              <a:t>M</a:t>
            </a:r>
            <a:r>
              <a:rPr lang="fr-FR" sz="2400" b="1" dirty="0" smtClean="0">
                <a:latin typeface="Arial" pitchFamily="34" charset="0"/>
                <a:cs typeface="Arial" pitchFamily="34" charset="0"/>
              </a:rPr>
              <a:t>aladie</a:t>
            </a:r>
            <a:r>
              <a:rPr lang="fr-FR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FR" sz="2400" b="1" dirty="0" smtClean="0">
                <a:latin typeface="Arial" pitchFamily="34" charset="0"/>
                <a:cs typeface="Arial" pitchFamily="34" charset="0"/>
              </a:rPr>
              <a:t>mitrale </a:t>
            </a:r>
            <a:r>
              <a:rPr lang="fr-FR" sz="2400" b="1" dirty="0" smtClean="0">
                <a:latin typeface="Arial" pitchFamily="34" charset="0"/>
                <a:cs typeface="Arial" pitchFamily="34" charset="0"/>
              </a:rPr>
              <a:t>sévère (01): </a:t>
            </a:r>
            <a:endParaRPr lang="fr-FR" sz="2400" b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fr-FR" sz="2400" dirty="0" smtClean="0">
                <a:latin typeface="Arial" pitchFamily="34" charset="0"/>
                <a:cs typeface="Arial" pitchFamily="34" charset="0"/>
              </a:rPr>
              <a:t>Remaniement feuillets et cordages; SOR=1cm2, VR=140 ml, VG=57/47, SOG=48cm2, FEVG=70%</a:t>
            </a:r>
            <a:endParaRPr lang="fr-FR" sz="24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fr-FR" sz="2400" b="1" dirty="0" smtClean="0">
                <a:latin typeface="Arial" pitchFamily="34" charset="0"/>
                <a:cs typeface="Arial" pitchFamily="34" charset="0"/>
              </a:rPr>
              <a:t>Sténose mitrale serrée (04): </a:t>
            </a:r>
          </a:p>
          <a:p>
            <a:pPr marL="0" indent="0">
              <a:buNone/>
            </a:pP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3528753"/>
              </p:ext>
            </p:extLst>
          </p:nvPr>
        </p:nvGraphicFramePr>
        <p:xfrm>
          <a:off x="683566" y="3501008"/>
          <a:ext cx="6384035" cy="26275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6807"/>
                <a:gridCol w="1276807"/>
                <a:gridCol w="1276807"/>
                <a:gridCol w="1276807"/>
                <a:gridCol w="1276807"/>
              </a:tblGrid>
              <a:tr h="504056"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Patient n°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smtClean="0"/>
                        <a:t>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smtClean="0"/>
                        <a:t>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smtClean="0"/>
                        <a:t>4</a:t>
                      </a:r>
                      <a:endParaRPr lang="en-US" sz="1200" dirty="0"/>
                    </a:p>
                  </a:txBody>
                  <a:tcPr/>
                </a:tc>
              </a:tr>
              <a:tr h="272872">
                <a:tc>
                  <a:txBody>
                    <a:bodyPr/>
                    <a:lstStyle/>
                    <a:p>
                      <a:r>
                        <a:rPr lang="fr-FR" sz="1200" smtClean="0"/>
                        <a:t>Age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smtClean="0"/>
                        <a:t>18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23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27 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smtClean="0"/>
                        <a:t>28</a:t>
                      </a:r>
                      <a:endParaRPr lang="en-US" sz="1200" dirty="0"/>
                    </a:p>
                  </a:txBody>
                  <a:tcPr/>
                </a:tc>
              </a:tr>
              <a:tr h="272872">
                <a:tc>
                  <a:txBody>
                    <a:bodyPr/>
                    <a:lstStyle/>
                    <a:p>
                      <a:r>
                        <a:rPr lang="fr-FR" sz="1200" smtClean="0"/>
                        <a:t>Sexe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smtClean="0"/>
                        <a:t>M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M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M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smtClean="0"/>
                        <a:t>M</a:t>
                      </a:r>
                      <a:endParaRPr lang="en-US" sz="1200" dirty="0"/>
                    </a:p>
                  </a:txBody>
                  <a:tcPr/>
                </a:tc>
              </a:tr>
              <a:tr h="272872">
                <a:tc>
                  <a:txBody>
                    <a:bodyPr/>
                    <a:lstStyle/>
                    <a:p>
                      <a:r>
                        <a:rPr lang="fr-FR" sz="1200" smtClean="0"/>
                        <a:t>SM cm2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0.7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0.9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smtClean="0"/>
                        <a:t>0.85</a:t>
                      </a:r>
                      <a:endParaRPr lang="en-US" sz="1200" dirty="0"/>
                    </a:p>
                  </a:txBody>
                  <a:tcPr/>
                </a:tc>
              </a:tr>
              <a:tr h="477527">
                <a:tc>
                  <a:txBody>
                    <a:bodyPr/>
                    <a:lstStyle/>
                    <a:p>
                      <a:r>
                        <a:rPr lang="fr-FR" sz="1200" smtClean="0"/>
                        <a:t>GM mmHg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18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15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13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smtClean="0"/>
                        <a:t>11</a:t>
                      </a:r>
                      <a:endParaRPr lang="en-US" sz="1200" dirty="0"/>
                    </a:p>
                  </a:txBody>
                  <a:tcPr/>
                </a:tc>
              </a:tr>
              <a:tr h="272872">
                <a:tc>
                  <a:txBody>
                    <a:bodyPr/>
                    <a:lstStyle/>
                    <a:p>
                      <a:r>
                        <a:rPr lang="fr-FR" sz="1200" smtClean="0"/>
                        <a:t>FE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65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70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55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smtClean="0"/>
                        <a:t>60</a:t>
                      </a:r>
                      <a:endParaRPr lang="en-US" sz="1200" dirty="0"/>
                    </a:p>
                  </a:txBody>
                  <a:tcPr/>
                </a:tc>
              </a:tr>
              <a:tr h="272872">
                <a:tc>
                  <a:txBody>
                    <a:bodyPr/>
                    <a:lstStyle/>
                    <a:p>
                      <a:r>
                        <a:rPr lang="fr-FR" sz="1200" smtClean="0"/>
                        <a:t>VGTD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50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52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45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smtClean="0"/>
                        <a:t>33</a:t>
                      </a:r>
                      <a:endParaRPr lang="fr-FR" sz="1200" dirty="0" smtClean="0"/>
                    </a:p>
                  </a:txBody>
                  <a:tcPr/>
                </a:tc>
              </a:tr>
              <a:tr h="272872">
                <a:tc>
                  <a:txBody>
                    <a:bodyPr/>
                    <a:lstStyle/>
                    <a:p>
                      <a:r>
                        <a:rPr lang="fr-FR" sz="1200" smtClean="0"/>
                        <a:t>PAPS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--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50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44.5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-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43413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70C0"/>
          </a:solidFill>
        </p:spPr>
        <p:txBody>
          <a:bodyPr>
            <a:normAutofit/>
          </a:bodyPr>
          <a:lstStyle/>
          <a:p>
            <a:r>
              <a:rPr lang="fr-FR" sz="3600" dirty="0" smtClean="0">
                <a:solidFill>
                  <a:schemeClr val="bg1"/>
                </a:solidFill>
                <a:latin typeface="Arial Black" pitchFamily="34" charset="0"/>
              </a:rPr>
              <a:t>Techniques chirurgicales</a:t>
            </a:r>
            <a:endParaRPr lang="en-US" sz="3600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L="342900" indent="-342900">
              <a:buFont typeface="Wingdings" pitchFamily="2" charset="2"/>
              <a:buChar char="q"/>
            </a:pPr>
            <a:r>
              <a:rPr lang="fr-FR" sz="3600" dirty="0" smtClean="0">
                <a:latin typeface="Arial Black" pitchFamily="34" charset="0"/>
              </a:rPr>
              <a:t>Installation</a:t>
            </a:r>
            <a:r>
              <a:rPr lang="fr-FR" dirty="0" smtClean="0"/>
              <a:t> 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546848" cy="3951288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fr-FR" sz="2800" dirty="0" smtClean="0">
                <a:latin typeface="Arial" pitchFamily="34" charset="0"/>
                <a:cs typeface="Arial" pitchFamily="34" charset="0"/>
              </a:rPr>
              <a:t>AG, IOT</a:t>
            </a:r>
          </a:p>
          <a:p>
            <a:pPr marL="0" indent="0">
              <a:buNone/>
            </a:pPr>
            <a:endParaRPr lang="fr-FR" sz="28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fr-FR" sz="2800" dirty="0" smtClean="0">
                <a:latin typeface="Arial" pitchFamily="34" charset="0"/>
                <a:cs typeface="Arial" pitchFamily="34" charset="0"/>
              </a:rPr>
              <a:t>DD, bras le long du corps</a:t>
            </a:r>
          </a:p>
          <a:p>
            <a:pPr marL="0" indent="0">
              <a:buNone/>
            </a:pPr>
            <a:endParaRPr lang="fr-FR" sz="28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fr-FR" sz="2800" dirty="0" smtClean="0">
                <a:latin typeface="Arial" pitchFamily="34" charset="0"/>
                <a:cs typeface="Arial" pitchFamily="34" charset="0"/>
              </a:rPr>
              <a:t>VVP, VVC, VAR ou VAF</a:t>
            </a:r>
          </a:p>
          <a:p>
            <a:pPr marL="0" indent="0">
              <a:buNone/>
            </a:pPr>
            <a:endParaRPr lang="fr-FR" sz="28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fr-FR" sz="2800" dirty="0" smtClean="0">
                <a:latin typeface="Arial" pitchFamily="34" charset="0"/>
                <a:cs typeface="Arial" pitchFamily="34" charset="0"/>
              </a:rPr>
              <a:t>Sonde thermique rectale 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9460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70C0"/>
          </a:solidFill>
        </p:spPr>
        <p:txBody>
          <a:bodyPr>
            <a:normAutofit/>
          </a:bodyPr>
          <a:lstStyle/>
          <a:p>
            <a:r>
              <a:rPr lang="fr-FR" sz="3600" dirty="0" smtClean="0">
                <a:solidFill>
                  <a:schemeClr val="bg1"/>
                </a:solidFill>
                <a:latin typeface="Arial Black" pitchFamily="34" charset="0"/>
              </a:rPr>
              <a:t>Techniques chirurgicales</a:t>
            </a:r>
            <a:endParaRPr lang="en-US" sz="3600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5770984" cy="639762"/>
          </a:xfrm>
        </p:spPr>
        <p:txBody>
          <a:bodyPr>
            <a:normAutofit fontScale="77500" lnSpcReduction="20000"/>
          </a:bodyPr>
          <a:lstStyle/>
          <a:p>
            <a:pPr marL="342900" indent="-342900">
              <a:buFont typeface="Wingdings" pitchFamily="2" charset="2"/>
              <a:buChar char="q"/>
            </a:pPr>
            <a:r>
              <a:rPr lang="fr-FR" sz="3600" dirty="0">
                <a:latin typeface="Arial Black" pitchFamily="34" charset="0"/>
              </a:rPr>
              <a:t> </a:t>
            </a:r>
            <a:r>
              <a:rPr lang="fr-FR" sz="3600" dirty="0" smtClean="0">
                <a:latin typeface="Arial Black" pitchFamily="34" charset="0"/>
              </a:rPr>
              <a:t>Mise en place de la CEC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179512" y="2174875"/>
            <a:ext cx="5040560" cy="3951288"/>
          </a:xfrm>
        </p:spPr>
        <p:txBody>
          <a:bodyPr>
            <a:normAutofit fontScale="92500"/>
          </a:bodyPr>
          <a:lstStyle/>
          <a:p>
            <a:pPr>
              <a:buFont typeface="Wingdings" pitchFamily="2" charset="2"/>
              <a:buChar char="§"/>
            </a:pPr>
            <a:r>
              <a:rPr lang="fr-FR" sz="2800" dirty="0" err="1" smtClean="0">
                <a:latin typeface="Arial" pitchFamily="34" charset="0"/>
                <a:cs typeface="Arial" pitchFamily="34" charset="0"/>
              </a:rPr>
              <a:t>Sternotomie</a:t>
            </a:r>
            <a:r>
              <a:rPr lang="fr-FR" sz="2800" dirty="0" smtClean="0">
                <a:latin typeface="Arial" pitchFamily="34" charset="0"/>
                <a:cs typeface="Arial" pitchFamily="34" charset="0"/>
              </a:rPr>
              <a:t> médiane </a:t>
            </a:r>
          </a:p>
          <a:p>
            <a:pPr>
              <a:buFont typeface="Wingdings" pitchFamily="2" charset="2"/>
              <a:buChar char="§"/>
            </a:pPr>
            <a:r>
              <a:rPr lang="fr-FR" sz="2800" dirty="0" smtClean="0">
                <a:latin typeface="Arial" pitchFamily="34" charset="0"/>
                <a:cs typeface="Arial" pitchFamily="34" charset="0"/>
              </a:rPr>
              <a:t>Suspension du péricarde</a:t>
            </a:r>
          </a:p>
          <a:p>
            <a:pPr>
              <a:buFont typeface="Wingdings" pitchFamily="2" charset="2"/>
              <a:buChar char="§"/>
            </a:pPr>
            <a:r>
              <a:rPr lang="fr-FR" sz="2800" dirty="0" err="1" smtClean="0">
                <a:latin typeface="Arial" pitchFamily="34" charset="0"/>
                <a:cs typeface="Arial" pitchFamily="34" charset="0"/>
              </a:rPr>
              <a:t>Cannulation</a:t>
            </a:r>
            <a:r>
              <a:rPr lang="fr-FR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FR" sz="2800" dirty="0" err="1" smtClean="0">
                <a:latin typeface="Arial" pitchFamily="34" charset="0"/>
                <a:cs typeface="Arial" pitchFamily="34" charset="0"/>
              </a:rPr>
              <a:t>Ao</a:t>
            </a:r>
            <a:r>
              <a:rPr lang="fr-FR" sz="2800" dirty="0" smtClean="0">
                <a:latin typeface="Arial" pitchFamily="34" charset="0"/>
                <a:cs typeface="Arial" pitchFamily="34" charset="0"/>
              </a:rPr>
              <a:t> ascendante</a:t>
            </a:r>
          </a:p>
          <a:p>
            <a:pPr>
              <a:buFont typeface="Wingdings" pitchFamily="2" charset="2"/>
              <a:buChar char="§"/>
            </a:pPr>
            <a:r>
              <a:rPr lang="fr-FR" sz="2800" dirty="0" err="1" smtClean="0">
                <a:latin typeface="Arial" pitchFamily="34" charset="0"/>
                <a:cs typeface="Arial" pitchFamily="34" charset="0"/>
              </a:rPr>
              <a:t>Cannulation</a:t>
            </a:r>
            <a:r>
              <a:rPr lang="fr-FR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FR" sz="2800" dirty="0" err="1" smtClean="0">
                <a:latin typeface="Arial" pitchFamily="34" charset="0"/>
                <a:cs typeface="Arial" pitchFamily="34" charset="0"/>
              </a:rPr>
              <a:t>bicave</a:t>
            </a:r>
            <a:endParaRPr lang="fr-FR" sz="28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fr-FR" sz="2800" dirty="0" err="1" smtClean="0">
                <a:latin typeface="Arial" pitchFamily="34" charset="0"/>
                <a:cs typeface="Arial" pitchFamily="34" charset="0"/>
              </a:rPr>
              <a:t>Normothermie</a:t>
            </a:r>
            <a:endParaRPr lang="fr-FR" sz="28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fr-FR" sz="2800" dirty="0" smtClean="0">
                <a:latin typeface="Arial" pitchFamily="34" charset="0"/>
                <a:cs typeface="Arial" pitchFamily="34" charset="0"/>
              </a:rPr>
              <a:t>Clampage </a:t>
            </a:r>
            <a:r>
              <a:rPr lang="fr-FR" sz="2800" dirty="0" err="1" smtClean="0">
                <a:latin typeface="Arial" pitchFamily="34" charset="0"/>
                <a:cs typeface="Arial" pitchFamily="34" charset="0"/>
              </a:rPr>
              <a:t>Ao</a:t>
            </a:r>
            <a:r>
              <a:rPr lang="fr-FR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FR" sz="2800" dirty="0" err="1" smtClean="0">
                <a:latin typeface="Arial" pitchFamily="34" charset="0"/>
                <a:cs typeface="Arial" pitchFamily="34" charset="0"/>
              </a:rPr>
              <a:t>asc</a:t>
            </a:r>
            <a:endParaRPr lang="fr-FR" sz="28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fr-FR" sz="2800" dirty="0" err="1" smtClean="0">
                <a:latin typeface="Arial" pitchFamily="34" charset="0"/>
                <a:cs typeface="Arial" pitchFamily="34" charset="0"/>
              </a:rPr>
              <a:t>Cardioplegie</a:t>
            </a:r>
            <a:r>
              <a:rPr lang="fr-FR" sz="2800" dirty="0" smtClean="0">
                <a:latin typeface="Arial" pitchFamily="34" charset="0"/>
                <a:cs typeface="Arial" pitchFamily="34" charset="0"/>
              </a:rPr>
              <a:t> racine </a:t>
            </a:r>
            <a:r>
              <a:rPr lang="fr-FR" sz="2800" dirty="0" err="1" smtClean="0">
                <a:latin typeface="Arial" pitchFamily="34" charset="0"/>
                <a:cs typeface="Arial" pitchFamily="34" charset="0"/>
              </a:rPr>
              <a:t>Ao</a:t>
            </a:r>
            <a:endParaRPr lang="fr-FR" sz="28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fr-FR" sz="2800" dirty="0" smtClean="0">
                <a:latin typeface="Arial" pitchFamily="34" charset="0"/>
                <a:cs typeface="Arial" pitchFamily="34" charset="0"/>
              </a:rPr>
              <a:t>Solution: </a:t>
            </a:r>
            <a:r>
              <a:rPr lang="fr-FR" sz="2200" dirty="0" smtClean="0">
                <a:latin typeface="Arial" pitchFamily="34" charset="0"/>
                <a:cs typeface="Arial" pitchFamily="34" charset="0"/>
              </a:rPr>
              <a:t>Del </a:t>
            </a:r>
            <a:r>
              <a:rPr lang="fr-FR" sz="2200" dirty="0" err="1" smtClean="0">
                <a:latin typeface="Arial" pitchFamily="34" charset="0"/>
                <a:cs typeface="Arial" pitchFamily="34" charset="0"/>
              </a:rPr>
              <a:t>Nido</a:t>
            </a:r>
            <a:r>
              <a:rPr lang="fr-FR" sz="2200" dirty="0" smtClean="0">
                <a:latin typeface="Arial" pitchFamily="34" charset="0"/>
                <a:cs typeface="Arial" pitchFamily="34" charset="0"/>
              </a:rPr>
              <a:t> (04) et CP1B (01)</a:t>
            </a:r>
            <a:endParaRPr lang="en-US" sz="2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5927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70C0"/>
          </a:solidFill>
        </p:spPr>
        <p:txBody>
          <a:bodyPr>
            <a:normAutofit/>
          </a:bodyPr>
          <a:lstStyle/>
          <a:p>
            <a:r>
              <a:rPr lang="fr-FR" sz="3600" dirty="0" smtClean="0">
                <a:solidFill>
                  <a:schemeClr val="bg1"/>
                </a:solidFill>
                <a:latin typeface="Arial Black" pitchFamily="34" charset="0"/>
              </a:rPr>
              <a:t>Techniques chirurgicales</a:t>
            </a:r>
            <a:endParaRPr lang="en-US" sz="3600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467544" y="1556792"/>
            <a:ext cx="4176464" cy="639762"/>
          </a:xfrm>
        </p:spPr>
        <p:txBody>
          <a:bodyPr>
            <a:normAutofit lnSpcReduction="10000"/>
          </a:bodyPr>
          <a:lstStyle/>
          <a:p>
            <a:pPr marL="342900" indent="-342900">
              <a:buFont typeface="Wingdings" pitchFamily="2" charset="2"/>
              <a:buChar char="q"/>
            </a:pPr>
            <a:r>
              <a:rPr lang="fr-FR" sz="3600" dirty="0">
                <a:latin typeface="Arial Black" pitchFamily="34" charset="0"/>
              </a:rPr>
              <a:t> </a:t>
            </a:r>
            <a:r>
              <a:rPr lang="fr-FR" sz="3600" dirty="0" smtClean="0">
                <a:latin typeface="Arial Black" pitchFamily="34" charset="0"/>
              </a:rPr>
              <a:t>RVM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179512" y="2174875"/>
            <a:ext cx="5040560" cy="3951288"/>
          </a:xfrm>
        </p:spPr>
        <p:txBody>
          <a:bodyPr>
            <a:normAutofit fontScale="92500"/>
          </a:bodyPr>
          <a:lstStyle/>
          <a:p>
            <a:pPr>
              <a:buFont typeface="Wingdings" pitchFamily="2" charset="2"/>
              <a:buChar char="§"/>
            </a:pPr>
            <a:r>
              <a:rPr lang="fr-FR" sz="2800" dirty="0" smtClean="0">
                <a:latin typeface="Arial" pitchFamily="34" charset="0"/>
                <a:cs typeface="Arial" pitchFamily="34" charset="0"/>
              </a:rPr>
              <a:t>Voie </a:t>
            </a:r>
            <a:r>
              <a:rPr lang="fr-FR" sz="2800" dirty="0" err="1" smtClean="0">
                <a:latin typeface="Arial" pitchFamily="34" charset="0"/>
                <a:cs typeface="Arial" pitchFamily="34" charset="0"/>
              </a:rPr>
              <a:t>trans</a:t>
            </a:r>
            <a:r>
              <a:rPr lang="fr-FR" sz="2800" dirty="0" smtClean="0">
                <a:latin typeface="Arial" pitchFamily="34" charset="0"/>
                <a:cs typeface="Arial" pitchFamily="34" charset="0"/>
              </a:rPr>
              <a:t>-atriale gauche</a:t>
            </a:r>
          </a:p>
          <a:p>
            <a:pPr>
              <a:buFont typeface="Wingdings" pitchFamily="2" charset="2"/>
              <a:buChar char="§"/>
            </a:pPr>
            <a:r>
              <a:rPr lang="fr-FR" sz="2800" dirty="0" smtClean="0">
                <a:latin typeface="Arial" pitchFamily="34" charset="0"/>
                <a:cs typeface="Arial" pitchFamily="34" charset="0"/>
              </a:rPr>
              <a:t>Résection GVM + cordages</a:t>
            </a:r>
          </a:p>
          <a:p>
            <a:pPr>
              <a:buFont typeface="Wingdings" pitchFamily="2" charset="2"/>
              <a:buChar char="§"/>
            </a:pPr>
            <a:r>
              <a:rPr lang="fr-FR" sz="2800" dirty="0" smtClean="0">
                <a:latin typeface="Arial" pitchFamily="34" charset="0"/>
                <a:cs typeface="Arial" pitchFamily="34" charset="0"/>
              </a:rPr>
              <a:t>PVM souvent conservée</a:t>
            </a:r>
          </a:p>
          <a:p>
            <a:pPr>
              <a:buFont typeface="Wingdings" pitchFamily="2" charset="2"/>
              <a:buChar char="§"/>
            </a:pPr>
            <a:r>
              <a:rPr lang="fr-FR" sz="2800" dirty="0" err="1" smtClean="0">
                <a:latin typeface="Arial" pitchFamily="34" charset="0"/>
                <a:cs typeface="Arial" pitchFamily="34" charset="0"/>
              </a:rPr>
              <a:t>Sizing</a:t>
            </a:r>
            <a:endParaRPr lang="fr-FR" sz="28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fr-FR" sz="2800" dirty="0" smtClean="0">
                <a:latin typeface="Arial" pitchFamily="34" charset="0"/>
                <a:cs typeface="Arial" pitchFamily="34" charset="0"/>
              </a:rPr>
              <a:t>Fixation prothèse mécanique ATS par des points en « U » </a:t>
            </a:r>
          </a:p>
          <a:p>
            <a:pPr>
              <a:buFont typeface="Wingdings" pitchFamily="2" charset="2"/>
              <a:buChar char="§"/>
            </a:pPr>
            <a:r>
              <a:rPr lang="fr-FR" sz="2800" dirty="0" err="1" smtClean="0">
                <a:latin typeface="Arial" pitchFamily="34" charset="0"/>
                <a:cs typeface="Arial" pitchFamily="34" charset="0"/>
              </a:rPr>
              <a:t>Cardioxyl</a:t>
            </a:r>
            <a:r>
              <a:rPr lang="fr-FR" sz="2800" dirty="0" smtClean="0">
                <a:latin typeface="Arial" pitchFamily="34" charset="0"/>
                <a:cs typeface="Arial" pitchFamily="34" charset="0"/>
              </a:rPr>
              <a:t> 2/0 25 mm </a:t>
            </a:r>
            <a:r>
              <a:rPr lang="fr-FR" sz="2800" dirty="0" err="1" smtClean="0">
                <a:latin typeface="Arial" pitchFamily="34" charset="0"/>
                <a:cs typeface="Arial" pitchFamily="34" charset="0"/>
              </a:rPr>
              <a:t>pledgeté</a:t>
            </a:r>
            <a:endParaRPr lang="fr-FR" sz="28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§"/>
            </a:pP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2924944"/>
            <a:ext cx="3298246" cy="21670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87365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70C0"/>
          </a:solidFill>
        </p:spPr>
        <p:txBody>
          <a:bodyPr>
            <a:normAutofit/>
          </a:bodyPr>
          <a:lstStyle/>
          <a:p>
            <a:r>
              <a:rPr lang="fr-FR" sz="3600" dirty="0" smtClean="0">
                <a:solidFill>
                  <a:schemeClr val="bg1"/>
                </a:solidFill>
                <a:latin typeface="Arial Black" pitchFamily="34" charset="0"/>
              </a:rPr>
              <a:t>Techniques chirurgicales</a:t>
            </a:r>
            <a:endParaRPr lang="en-US" sz="3600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467544" y="1556792"/>
            <a:ext cx="4176464" cy="639762"/>
          </a:xfrm>
        </p:spPr>
        <p:txBody>
          <a:bodyPr>
            <a:normAutofit fontScale="92500"/>
          </a:bodyPr>
          <a:lstStyle/>
          <a:p>
            <a:pPr marL="342900" indent="-342900">
              <a:buFont typeface="Wingdings" pitchFamily="2" charset="2"/>
              <a:buChar char="q"/>
            </a:pPr>
            <a:r>
              <a:rPr lang="fr-FR" sz="3600" dirty="0">
                <a:latin typeface="Arial Black" pitchFamily="34" charset="0"/>
              </a:rPr>
              <a:t> </a:t>
            </a:r>
            <a:r>
              <a:rPr lang="fr-FR" sz="3600" dirty="0" smtClean="0">
                <a:latin typeface="Arial Black" pitchFamily="34" charset="0"/>
              </a:rPr>
              <a:t>Plastie mitrale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179512" y="2420888"/>
            <a:ext cx="5400600" cy="3951288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§"/>
            </a:pPr>
            <a:r>
              <a:rPr lang="fr-FR" sz="2800" dirty="0" smtClean="0">
                <a:latin typeface="Arial" pitchFamily="34" charset="0"/>
                <a:cs typeface="Arial" pitchFamily="34" charset="0"/>
              </a:rPr>
              <a:t>Voie </a:t>
            </a:r>
            <a:r>
              <a:rPr lang="fr-FR" sz="2800" dirty="0" err="1" smtClean="0">
                <a:latin typeface="Arial" pitchFamily="34" charset="0"/>
                <a:cs typeface="Arial" pitchFamily="34" charset="0"/>
              </a:rPr>
              <a:t>trans</a:t>
            </a:r>
            <a:r>
              <a:rPr lang="fr-FR" sz="2800" dirty="0">
                <a:latin typeface="Arial" pitchFamily="34" charset="0"/>
                <a:cs typeface="Arial" pitchFamily="34" charset="0"/>
              </a:rPr>
              <a:t>-</a:t>
            </a:r>
            <a:r>
              <a:rPr lang="fr-FR" sz="2800" dirty="0" smtClean="0">
                <a:latin typeface="Arial" pitchFamily="34" charset="0"/>
                <a:cs typeface="Arial" pitchFamily="34" charset="0"/>
              </a:rPr>
              <a:t>atriale gauche</a:t>
            </a:r>
          </a:p>
          <a:p>
            <a:pPr>
              <a:buFont typeface="Wingdings" pitchFamily="2" charset="2"/>
              <a:buChar char="§"/>
            </a:pPr>
            <a:r>
              <a:rPr lang="fr-FR" sz="2800" dirty="0" smtClean="0">
                <a:latin typeface="Arial" pitchFamily="34" charset="0"/>
                <a:cs typeface="Arial" pitchFamily="34" charset="0"/>
              </a:rPr>
              <a:t>Anatomie de la </a:t>
            </a:r>
            <a:r>
              <a:rPr lang="fr-FR" sz="2800" dirty="0" err="1" smtClean="0">
                <a:latin typeface="Arial" pitchFamily="34" charset="0"/>
                <a:cs typeface="Arial" pitchFamily="34" charset="0"/>
              </a:rPr>
              <a:t>stenose</a:t>
            </a:r>
            <a:r>
              <a:rPr lang="fr-FR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FR" sz="2800" dirty="0" err="1" smtClean="0">
                <a:latin typeface="Arial" pitchFamily="34" charset="0"/>
                <a:cs typeface="Arial" pitchFamily="34" charset="0"/>
              </a:rPr>
              <a:t>valv</a:t>
            </a:r>
            <a:endParaRPr lang="fr-FR" sz="28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fr-FR" sz="2800" dirty="0" err="1" smtClean="0">
                <a:latin typeface="Arial" pitchFamily="34" charset="0"/>
                <a:cs typeface="Arial" pitchFamily="34" charset="0"/>
              </a:rPr>
              <a:t>Commissurectomie</a:t>
            </a:r>
            <a:r>
              <a:rPr lang="fr-FR" sz="2800" dirty="0" smtClean="0">
                <a:latin typeface="Arial" pitchFamily="34" charset="0"/>
                <a:cs typeface="Arial" pitchFamily="34" charset="0"/>
              </a:rPr>
              <a:t> bilatérale</a:t>
            </a:r>
          </a:p>
          <a:p>
            <a:pPr>
              <a:buFont typeface="Wingdings" pitchFamily="2" charset="2"/>
              <a:buChar char="§"/>
            </a:pPr>
            <a:r>
              <a:rPr lang="fr-FR" sz="2800" dirty="0" smtClean="0">
                <a:latin typeface="Arial" pitchFamily="34" charset="0"/>
                <a:cs typeface="Arial" pitchFamily="34" charset="0"/>
              </a:rPr>
              <a:t>Résection des cordages II</a:t>
            </a:r>
          </a:p>
          <a:p>
            <a:pPr>
              <a:buFont typeface="Wingdings" pitchFamily="2" charset="2"/>
              <a:buChar char="§"/>
            </a:pPr>
            <a:r>
              <a:rPr lang="fr-FR" sz="2800" dirty="0" smtClean="0">
                <a:latin typeface="Arial" pitchFamily="34" charset="0"/>
                <a:cs typeface="Arial" pitchFamily="34" charset="0"/>
              </a:rPr>
              <a:t>Test de continence</a:t>
            </a:r>
          </a:p>
          <a:p>
            <a:pPr>
              <a:buFont typeface="Wingdings" pitchFamily="2" charset="2"/>
              <a:buChar char="§"/>
            </a:pPr>
            <a:r>
              <a:rPr lang="fr-FR" sz="2800" dirty="0" smtClean="0">
                <a:latin typeface="Arial" pitchFamily="34" charset="0"/>
                <a:cs typeface="Arial" pitchFamily="34" charset="0"/>
              </a:rPr>
              <a:t>Stabilisation de l’anneau par un anneau </a:t>
            </a:r>
            <a:r>
              <a:rPr lang="fr-FR" sz="2800" dirty="0">
                <a:latin typeface="Arial" pitchFamily="34" charset="0"/>
                <a:cs typeface="Arial" pitchFamily="34" charset="0"/>
              </a:rPr>
              <a:t>C</a:t>
            </a:r>
            <a:r>
              <a:rPr lang="fr-FR" sz="2800" dirty="0" smtClean="0">
                <a:latin typeface="Arial" pitchFamily="34" charset="0"/>
                <a:cs typeface="Arial" pitchFamily="34" charset="0"/>
              </a:rPr>
              <a:t>arpentier physio II</a:t>
            </a:r>
          </a:p>
          <a:p>
            <a:pPr>
              <a:buFont typeface="Wingdings" pitchFamily="2" charset="2"/>
              <a:buChar char="§"/>
            </a:pP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4918" y="2636912"/>
            <a:ext cx="3630506" cy="24222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15752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70C0"/>
          </a:solidFill>
        </p:spPr>
        <p:txBody>
          <a:bodyPr>
            <a:normAutofit/>
          </a:bodyPr>
          <a:lstStyle/>
          <a:p>
            <a:r>
              <a:rPr lang="fr-FR" sz="3600" dirty="0" smtClean="0">
                <a:solidFill>
                  <a:schemeClr val="bg1"/>
                </a:solidFill>
                <a:latin typeface="Arial Black" pitchFamily="34" charset="0"/>
              </a:rPr>
              <a:t>Résultats</a:t>
            </a:r>
            <a:endParaRPr lang="en-US" sz="3600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buFont typeface="Wingdings" pitchFamily="2" charset="2"/>
              <a:buChar char="q"/>
            </a:pPr>
            <a:r>
              <a:rPr lang="fr-FR" sz="3600" b="1" dirty="0">
                <a:latin typeface="Arial" pitchFamily="34" charset="0"/>
                <a:cs typeface="Arial" pitchFamily="34" charset="0"/>
              </a:rPr>
              <a:t> </a:t>
            </a:r>
            <a:r>
              <a:rPr lang="fr-FR" sz="3600" b="1" dirty="0" smtClean="0">
                <a:latin typeface="Arial" pitchFamily="34" charset="0"/>
                <a:cs typeface="Arial" pitchFamily="34" charset="0"/>
              </a:rPr>
              <a:t>T</a:t>
            </a:r>
            <a:r>
              <a:rPr lang="fr-CA" b="1" dirty="0" err="1" smtClean="0">
                <a:latin typeface="Arial" pitchFamily="34" charset="0"/>
                <a:cs typeface="Arial" pitchFamily="34" charset="0"/>
              </a:rPr>
              <a:t>emps</a:t>
            </a:r>
            <a:r>
              <a:rPr lang="fr-CA" b="1" dirty="0" smtClean="0">
                <a:latin typeface="Arial" pitchFamily="34" charset="0"/>
                <a:cs typeface="Arial" pitchFamily="34" charset="0"/>
              </a:rPr>
              <a:t> moyen</a:t>
            </a:r>
          </a:p>
          <a:p>
            <a:pPr>
              <a:buFont typeface="Wingdings" pitchFamily="2" charset="2"/>
              <a:buChar char="§"/>
            </a:pPr>
            <a:r>
              <a:rPr lang="fr-CA" dirty="0">
                <a:latin typeface="Arial" pitchFamily="34" charset="0"/>
                <a:cs typeface="Arial" pitchFamily="34" charset="0"/>
              </a:rPr>
              <a:t>C</a:t>
            </a:r>
            <a:r>
              <a:rPr lang="fr-CA" dirty="0" smtClean="0">
                <a:latin typeface="Arial" pitchFamily="34" charset="0"/>
                <a:cs typeface="Arial" pitchFamily="34" charset="0"/>
              </a:rPr>
              <a:t>lampage aortique: </a:t>
            </a:r>
            <a:r>
              <a:rPr lang="fr-CA" dirty="0">
                <a:latin typeface="Arial" pitchFamily="34" charset="0"/>
                <a:cs typeface="Arial" pitchFamily="34" charset="0"/>
              </a:rPr>
              <a:t>67 </a:t>
            </a:r>
            <a:r>
              <a:rPr lang="fr-CA" dirty="0" smtClean="0">
                <a:latin typeface="Arial" pitchFamily="34" charset="0"/>
                <a:cs typeface="Arial" pitchFamily="34" charset="0"/>
              </a:rPr>
              <a:t>minutes</a:t>
            </a:r>
          </a:p>
          <a:p>
            <a:pPr>
              <a:buFont typeface="Wingdings" pitchFamily="2" charset="2"/>
              <a:buChar char="§"/>
            </a:pPr>
            <a:r>
              <a:rPr lang="fr-CA" dirty="0" smtClean="0">
                <a:latin typeface="Arial" pitchFamily="34" charset="0"/>
                <a:cs typeface="Arial" pitchFamily="34" charset="0"/>
              </a:rPr>
              <a:t>CEC: 94 </a:t>
            </a:r>
            <a:r>
              <a:rPr lang="fr-CA" dirty="0">
                <a:latin typeface="Arial" pitchFamily="34" charset="0"/>
                <a:cs typeface="Arial" pitchFamily="34" charset="0"/>
              </a:rPr>
              <a:t>minutes. </a:t>
            </a:r>
            <a:endParaRPr lang="fr-CA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q"/>
            </a:pPr>
            <a:r>
              <a:rPr lang="fr-CA" b="1" dirty="0" smtClean="0">
                <a:latin typeface="Arial" pitchFamily="34" charset="0"/>
                <a:cs typeface="Arial" pitchFamily="34" charset="0"/>
              </a:rPr>
              <a:t> Implants</a:t>
            </a:r>
          </a:p>
          <a:p>
            <a:pPr>
              <a:buFont typeface="Wingdings" pitchFamily="2" charset="2"/>
              <a:buChar char="§"/>
            </a:pPr>
            <a:r>
              <a:rPr lang="fr-CA" dirty="0" smtClean="0">
                <a:latin typeface="Arial" pitchFamily="34" charset="0"/>
                <a:cs typeface="Arial" pitchFamily="34" charset="0"/>
              </a:rPr>
              <a:t>PM: anneau </a:t>
            </a:r>
            <a:r>
              <a:rPr lang="fr-CA" dirty="0">
                <a:latin typeface="Arial" pitchFamily="34" charset="0"/>
                <a:cs typeface="Arial" pitchFamily="34" charset="0"/>
              </a:rPr>
              <a:t>C</a:t>
            </a:r>
            <a:r>
              <a:rPr lang="fr-CA" dirty="0" smtClean="0">
                <a:latin typeface="Arial" pitchFamily="34" charset="0"/>
                <a:cs typeface="Arial" pitchFamily="34" charset="0"/>
              </a:rPr>
              <a:t>arpentier Physio II 32 (01)</a:t>
            </a:r>
          </a:p>
          <a:p>
            <a:pPr>
              <a:buFont typeface="Wingdings" pitchFamily="2" charset="2"/>
              <a:buChar char="§"/>
            </a:pPr>
            <a:r>
              <a:rPr lang="fr-CA" dirty="0" smtClean="0">
                <a:latin typeface="Arial" pitchFamily="34" charset="0"/>
                <a:cs typeface="Arial" pitchFamily="34" charset="0"/>
              </a:rPr>
              <a:t>RVM: prothèse mécanique ATS n°29 (03) et n°31 (01).</a:t>
            </a:r>
            <a:endParaRPr lang="fr-CA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fr-CA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4026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264</TotalTime>
  <Words>439</Words>
  <Application>Microsoft Office PowerPoint</Application>
  <PresentationFormat>On-screen Show (4:3)</PresentationFormat>
  <Paragraphs>119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Chirurgie de la valve mitrale : indications, technique et résultats des cinq premiers cas opérés au CHU de Tengandogo</vt:lpstr>
      <vt:lpstr>Plan</vt:lpstr>
      <vt:lpstr>Introduction</vt:lpstr>
      <vt:lpstr>Indications</vt:lpstr>
      <vt:lpstr>Techniques chirurgicales</vt:lpstr>
      <vt:lpstr>Techniques chirurgicales</vt:lpstr>
      <vt:lpstr>Techniques chirurgicales</vt:lpstr>
      <vt:lpstr>Techniques chirurgicales</vt:lpstr>
      <vt:lpstr>Résultats</vt:lpstr>
      <vt:lpstr>Résultats</vt:lpstr>
      <vt:lpstr>Conclusion</vt:lpstr>
      <vt:lpstr>Merci !!!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Chirurgie de la valve mitrale : indications, technique et résultats des cinq premiers cas opérés au CHU de Tengandogo</dc:title>
  <dc:creator>t</dc:creator>
  <cp:lastModifiedBy>t</cp:lastModifiedBy>
  <cp:revision>14</cp:revision>
  <dcterms:created xsi:type="dcterms:W3CDTF">2021-10-12T21:04:36Z</dcterms:created>
  <dcterms:modified xsi:type="dcterms:W3CDTF">2021-10-28T02:58:52Z</dcterms:modified>
</cp:coreProperties>
</file>